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9"/>
    <p:restoredTop sz="94684"/>
  </p:normalViewPr>
  <p:slideViewPr>
    <p:cSldViewPr snapToGrid="0" snapToObjects="1">
      <p:cViewPr>
        <p:scale>
          <a:sx n="149" d="100"/>
          <a:sy n="149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E4567-9779-C742-89C9-118BF0423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8CCA89-8CAC-9B42-9536-F95A4F0376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9CDF6-CFCF-1548-8B9A-8DD8BFD5C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9E4C0-E08A-6446-BD53-110BDB619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26BEA-4CBC-2841-B21E-55EAAD4BC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81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0FE7D-5497-FC49-AADE-ADA40A320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C0CA9C-F306-CF4A-9AC4-6B0E8C2E2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F884D-74F2-A245-A5D7-9D00CDA92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1BD4B-A9AC-0A45-B716-D5C3DF27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1FA9AC-11E5-DB41-9F08-970DC547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4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2DB968-AB72-E84D-B8AF-8B386BFE71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474A77-DB07-2A41-B8A6-23E287674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DD58B-B773-0B46-9547-813177658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48E20-031E-3F42-80F3-204C194CA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8744A-D026-5147-8F21-BA9935240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2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B6A7B-0B19-2E48-959C-62368905E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A289C-E33A-504F-AECC-463935A98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B9152A-4715-2B48-8F88-0689C3BDE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DB005-8412-1E4A-96AB-FB336ABC3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AD999-D1F9-E041-9A6D-27456486F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0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8FC16-E43C-2E4A-AEE2-65BDE7DB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00F5D-30B3-E04F-B094-219924BDEF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64E9E-DD9E-EB41-AB22-FDE69BF1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988A2-8EAF-A04D-BDEF-2FCD560EA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CAE8D4-16DC-7C48-857A-4EF0D071E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04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F7DDC-58E7-FE4C-A71A-D04263975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BAC35-91F7-B446-843F-643EBC7C2D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D6458-C955-204C-BB63-D6F489C07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FA8C7D-112F-C149-831D-3CBB2CF40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A4E431-90E1-424E-81AE-8AD5874E8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AAC70-B46B-544A-987C-61E82227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1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4FB71-B3E1-3A42-9273-664B432AB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3C4ED-6763-244B-BC56-489B686E4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85A997-F4D7-CF4F-B0A3-256A23C0F3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6494DE-777A-1545-9FED-247ECB283E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4D3C6D-BADA-3643-B49E-F85CD634B8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215703-097A-DB41-8833-29C73A37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4A6066-902C-BC4F-B097-E6412710E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5A3EBB-6B4D-AC4E-B8CA-66BDBEBF2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54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CD3B3-2998-714E-A9E4-B0ACE5E04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67C45B-3FB2-A34E-B38A-57C42793C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77ADC-D5F4-E348-996C-B4595A374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B3D25-E17E-B64F-847D-59A3A8B0A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1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26B24-E86D-B643-813D-7ABE0102C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7279F-F511-AF4B-85E0-8B6419114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41D047-44CA-D646-A91E-AA9CB4100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312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AA4D0-0836-6C42-A941-A0C2709D6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837A0F-401E-9146-B288-293EDAD22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621269-9F95-5A41-BE98-87B9714467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D8220D-0D84-D147-9149-CECD1C327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2213FE-C884-F74C-B2B2-83DDFCAE5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8EE75E-F1D5-634D-9A25-50C8ACD4A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4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BC3A5-BB44-DA43-84CE-BAEC5BA8B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381861-7D33-BF45-9850-91FEF65BFB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1B2E3-3295-2F47-95D9-93650CBBF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80879-08D7-2F40-810B-05470D2BD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45DB96-8C3E-8B44-A413-3AB89B85F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00D069-3DE3-6C4E-A072-1E9FD21DF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D1A8BE-8515-DD41-93E4-9FDC41D58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6F9AB-0688-8F47-9584-E1871497E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4FE92-2E4C-FF48-8DA7-CEDD8C57EC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9B5EF-4912-4940-B314-10202D518B01}" type="datetimeFigureOut">
              <a:rPr lang="en-US" smtClean="0"/>
              <a:t>10/2/20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DEE94-C757-EA4E-BA7A-7D36A07B8C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1E92E3-F0AB-0248-8BA9-0F3C247C03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D199-A505-ED44-83B1-36094DC07A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0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6501A2E-AAD4-5D45-A541-8CF717BD79B7}"/>
              </a:ext>
            </a:extLst>
          </p:cNvPr>
          <p:cNvSpPr/>
          <p:nvPr/>
        </p:nvSpPr>
        <p:spPr>
          <a:xfrm>
            <a:off x="1118288" y="644752"/>
            <a:ext cx="4127157" cy="78728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721068-7FAC-8C45-89D2-E97C74897286}"/>
              </a:ext>
            </a:extLst>
          </p:cNvPr>
          <p:cNvSpPr txBox="1"/>
          <p:nvPr/>
        </p:nvSpPr>
        <p:spPr>
          <a:xfrm>
            <a:off x="1960218" y="870983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Design Of Experiment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6721549-731C-D94F-827F-0460B4A42A74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3181867" y="233855"/>
            <a:ext cx="0" cy="41089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BF84206-0F31-EB44-A997-5C72D44DBC34}"/>
              </a:ext>
            </a:extLst>
          </p:cNvPr>
          <p:cNvSpPr txBox="1"/>
          <p:nvPr/>
        </p:nvSpPr>
        <p:spPr>
          <a:xfrm>
            <a:off x="3181866" y="131526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Start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D2924E-B030-624E-BE67-BA9616ECF394}"/>
              </a:ext>
            </a:extLst>
          </p:cNvPr>
          <p:cNvSpPr/>
          <p:nvPr/>
        </p:nvSpPr>
        <p:spPr>
          <a:xfrm>
            <a:off x="1118287" y="5142187"/>
            <a:ext cx="4127157" cy="78728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C23A18-D757-F24B-9D0A-3D9648251986}"/>
              </a:ext>
            </a:extLst>
          </p:cNvPr>
          <p:cNvSpPr txBox="1"/>
          <p:nvPr/>
        </p:nvSpPr>
        <p:spPr>
          <a:xfrm>
            <a:off x="2672752" y="5523445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Survival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96EED68-CB94-364E-A913-D4BBB480480F}"/>
              </a:ext>
            </a:extLst>
          </p:cNvPr>
          <p:cNvSpPr/>
          <p:nvPr/>
        </p:nvSpPr>
        <p:spPr>
          <a:xfrm>
            <a:off x="7085677" y="2837793"/>
            <a:ext cx="4127157" cy="78728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E55B6F-AB04-F54D-8252-1D13A0E9D1A4}"/>
              </a:ext>
            </a:extLst>
          </p:cNvPr>
          <p:cNvSpPr txBox="1"/>
          <p:nvPr/>
        </p:nvSpPr>
        <p:spPr>
          <a:xfrm>
            <a:off x="8298701" y="3064024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Recombination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5A1C147-FADB-CF47-ADAD-81D734E4DC24}"/>
              </a:ext>
            </a:extLst>
          </p:cNvPr>
          <p:cNvSpPr/>
          <p:nvPr/>
        </p:nvSpPr>
        <p:spPr>
          <a:xfrm>
            <a:off x="7098636" y="4000820"/>
            <a:ext cx="4127157" cy="78728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5121AB-7217-F24D-9BFB-2546FCFB9E1B}"/>
              </a:ext>
            </a:extLst>
          </p:cNvPr>
          <p:cNvSpPr txBox="1"/>
          <p:nvPr/>
        </p:nvSpPr>
        <p:spPr>
          <a:xfrm>
            <a:off x="8640141" y="418238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Survival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6091F5-1427-1740-AF28-5DE91A3EBF59}"/>
              </a:ext>
            </a:extLst>
          </p:cNvPr>
          <p:cNvSpPr/>
          <p:nvPr/>
        </p:nvSpPr>
        <p:spPr>
          <a:xfrm>
            <a:off x="1118287" y="1807779"/>
            <a:ext cx="4127157" cy="78728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5EC75F-5031-A742-9DF4-9E465C849FA1}"/>
              </a:ext>
            </a:extLst>
          </p:cNvPr>
          <p:cNvSpPr txBox="1"/>
          <p:nvPr/>
        </p:nvSpPr>
        <p:spPr>
          <a:xfrm>
            <a:off x="2672752" y="202309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Surrogate</a:t>
            </a:r>
          </a:p>
        </p:txBody>
      </p:sp>
    </p:spTree>
    <p:extLst>
      <p:ext uri="{BB962C8B-B14F-4D97-AF65-F5344CB8AC3E}">
        <p14:creationId xmlns:p14="http://schemas.microsoft.com/office/powerpoint/2010/main" val="127735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79867785-5A1F-294B-9FAC-673F11C65103}"/>
              </a:ext>
            </a:extLst>
          </p:cNvPr>
          <p:cNvSpPr/>
          <p:nvPr/>
        </p:nvSpPr>
        <p:spPr>
          <a:xfrm>
            <a:off x="1640407" y="128185"/>
            <a:ext cx="2649639" cy="895884"/>
          </a:xfrm>
          <a:prstGeom prst="rect">
            <a:avLst/>
          </a:prstGeom>
          <a:solidFill>
            <a:schemeClr val="bg1">
              <a:lumMod val="85000"/>
              <a:alpha val="33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7690B9E-77F4-964E-89B4-E3792A98C18C}"/>
              </a:ext>
            </a:extLst>
          </p:cNvPr>
          <p:cNvCxnSpPr/>
          <p:nvPr/>
        </p:nvCxnSpPr>
        <p:spPr>
          <a:xfrm flipV="1">
            <a:off x="185681" y="555554"/>
            <a:ext cx="0" cy="333487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7F54B46-92A3-174A-80F2-5AF977029C6C}"/>
              </a:ext>
            </a:extLst>
          </p:cNvPr>
          <p:cNvCxnSpPr/>
          <p:nvPr/>
        </p:nvCxnSpPr>
        <p:spPr>
          <a:xfrm>
            <a:off x="185681" y="3890425"/>
            <a:ext cx="383241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5B4A783-01DB-D846-A9AE-D31C4F062C64}"/>
                  </a:ext>
                </a:extLst>
              </p:cNvPr>
              <p:cNvSpPr txBox="1"/>
              <p:nvPr/>
            </p:nvSpPr>
            <p:spPr>
              <a:xfrm>
                <a:off x="4104168" y="3691901"/>
                <a:ext cx="2455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5B4A783-01DB-D846-A9AE-D31C4F062C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4168" y="3691901"/>
                <a:ext cx="245515" cy="276999"/>
              </a:xfrm>
              <a:prstGeom prst="rect">
                <a:avLst/>
              </a:prstGeom>
              <a:blipFill>
                <a:blip r:embed="rId2"/>
                <a:stretch>
                  <a:fillRect l="-35000" r="-500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6A8AC4-C526-4C40-8672-AFC018C7A41B}"/>
                  </a:ext>
                </a:extLst>
              </p:cNvPr>
              <p:cNvSpPr txBox="1"/>
              <p:nvPr/>
            </p:nvSpPr>
            <p:spPr>
              <a:xfrm>
                <a:off x="116959" y="214291"/>
                <a:ext cx="2508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686A8AC4-C526-4C40-8672-AFC018C7A4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959" y="214291"/>
                <a:ext cx="250838" cy="276999"/>
              </a:xfrm>
              <a:prstGeom prst="rect">
                <a:avLst/>
              </a:prstGeom>
              <a:blipFill>
                <a:blip r:embed="rId3"/>
                <a:stretch>
                  <a:fillRect l="-35000" r="-10000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E4DF0439-60FA-9B4F-9F63-8178CC34D18E}"/>
              </a:ext>
            </a:extLst>
          </p:cNvPr>
          <p:cNvSpPr/>
          <p:nvPr/>
        </p:nvSpPr>
        <p:spPr>
          <a:xfrm>
            <a:off x="606747" y="734936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9B18276-0E47-6647-8F9D-C124A1CBA94C}"/>
              </a:ext>
            </a:extLst>
          </p:cNvPr>
          <p:cNvSpPr/>
          <p:nvPr/>
        </p:nvSpPr>
        <p:spPr>
          <a:xfrm>
            <a:off x="1135162" y="1015523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ABA973B-DACF-BA44-8DE2-29FAE3A82F24}"/>
              </a:ext>
            </a:extLst>
          </p:cNvPr>
          <p:cNvSpPr/>
          <p:nvPr/>
        </p:nvSpPr>
        <p:spPr>
          <a:xfrm>
            <a:off x="2018480" y="1706306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EE49374-F713-424D-A3E8-FB29DA4AE98F}"/>
              </a:ext>
            </a:extLst>
          </p:cNvPr>
          <p:cNvSpPr/>
          <p:nvPr/>
        </p:nvSpPr>
        <p:spPr>
          <a:xfrm>
            <a:off x="2655938" y="2211594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08AF583-34AF-5149-BA35-D53CA54C67D8}"/>
              </a:ext>
            </a:extLst>
          </p:cNvPr>
          <p:cNvSpPr/>
          <p:nvPr/>
        </p:nvSpPr>
        <p:spPr>
          <a:xfrm>
            <a:off x="3605231" y="2713310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11EA661C-B77C-2945-A689-A24479EA5D1F}"/>
              </a:ext>
            </a:extLst>
          </p:cNvPr>
          <p:cNvSpPr/>
          <p:nvPr/>
        </p:nvSpPr>
        <p:spPr>
          <a:xfrm>
            <a:off x="337554" y="1212076"/>
            <a:ext cx="269193" cy="196553"/>
          </a:xfrm>
          <a:prstGeom prst="triangle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B166E187-F736-E948-A99D-37EC622A8B39}"/>
              </a:ext>
            </a:extLst>
          </p:cNvPr>
          <p:cNvSpPr/>
          <p:nvPr/>
        </p:nvSpPr>
        <p:spPr>
          <a:xfrm>
            <a:off x="633173" y="1364475"/>
            <a:ext cx="269193" cy="19655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riangle 35">
            <a:extLst>
              <a:ext uri="{FF2B5EF4-FFF2-40B4-BE49-F238E27FC236}">
                <a16:creationId xmlns:a16="http://schemas.microsoft.com/office/drawing/2014/main" id="{2E6A8BF9-92E0-614B-83E0-B85C4C97E977}"/>
              </a:ext>
            </a:extLst>
          </p:cNvPr>
          <p:cNvSpPr/>
          <p:nvPr/>
        </p:nvSpPr>
        <p:spPr>
          <a:xfrm>
            <a:off x="1303384" y="1821675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iangle 36">
            <a:extLst>
              <a:ext uri="{FF2B5EF4-FFF2-40B4-BE49-F238E27FC236}">
                <a16:creationId xmlns:a16="http://schemas.microsoft.com/office/drawing/2014/main" id="{5AAF3EC0-EC5F-EC4A-B42E-BCC13ACA070D}"/>
              </a:ext>
            </a:extLst>
          </p:cNvPr>
          <p:cNvSpPr/>
          <p:nvPr/>
        </p:nvSpPr>
        <p:spPr>
          <a:xfrm>
            <a:off x="1572577" y="2025637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iangle 37">
            <a:extLst>
              <a:ext uri="{FF2B5EF4-FFF2-40B4-BE49-F238E27FC236}">
                <a16:creationId xmlns:a16="http://schemas.microsoft.com/office/drawing/2014/main" id="{42B45E21-F3FE-5942-8D4E-5530AC92F4DE}"/>
              </a:ext>
            </a:extLst>
          </p:cNvPr>
          <p:cNvSpPr/>
          <p:nvPr/>
        </p:nvSpPr>
        <p:spPr>
          <a:xfrm>
            <a:off x="1770736" y="2222190"/>
            <a:ext cx="269193" cy="19655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riangle 38">
            <a:extLst>
              <a:ext uri="{FF2B5EF4-FFF2-40B4-BE49-F238E27FC236}">
                <a16:creationId xmlns:a16="http://schemas.microsoft.com/office/drawing/2014/main" id="{E8611110-F894-2C44-B0DD-6A8741A2C40D}"/>
              </a:ext>
            </a:extLst>
          </p:cNvPr>
          <p:cNvSpPr/>
          <p:nvPr/>
        </p:nvSpPr>
        <p:spPr>
          <a:xfrm>
            <a:off x="1975461" y="2418743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1B335956-7449-0544-A8E5-D5FF0CAB2284}"/>
              </a:ext>
            </a:extLst>
          </p:cNvPr>
          <p:cNvSpPr/>
          <p:nvPr/>
        </p:nvSpPr>
        <p:spPr>
          <a:xfrm>
            <a:off x="3067899" y="2854456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B7180512-F3FB-8D49-A885-69E2795F439C}"/>
              </a:ext>
            </a:extLst>
          </p:cNvPr>
          <p:cNvSpPr/>
          <p:nvPr/>
        </p:nvSpPr>
        <p:spPr>
          <a:xfrm>
            <a:off x="3269267" y="3072537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riangle 41">
            <a:extLst>
              <a:ext uri="{FF2B5EF4-FFF2-40B4-BE49-F238E27FC236}">
                <a16:creationId xmlns:a16="http://schemas.microsoft.com/office/drawing/2014/main" id="{EC6CEF1D-E407-A349-B8CB-7639E8810A1D}"/>
              </a:ext>
            </a:extLst>
          </p:cNvPr>
          <p:cNvSpPr/>
          <p:nvPr/>
        </p:nvSpPr>
        <p:spPr>
          <a:xfrm>
            <a:off x="3568912" y="3236717"/>
            <a:ext cx="269193" cy="19655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riangle 42">
            <a:extLst>
              <a:ext uri="{FF2B5EF4-FFF2-40B4-BE49-F238E27FC236}">
                <a16:creationId xmlns:a16="http://schemas.microsoft.com/office/drawing/2014/main" id="{117EB8A4-BCBC-CF41-A3A4-66E68516A86B}"/>
              </a:ext>
            </a:extLst>
          </p:cNvPr>
          <p:cNvSpPr/>
          <p:nvPr/>
        </p:nvSpPr>
        <p:spPr>
          <a:xfrm>
            <a:off x="3801785" y="3433270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DE09FC3-EE19-7E4E-9766-6D3E90AC4CFA}"/>
              </a:ext>
            </a:extLst>
          </p:cNvPr>
          <p:cNvSpPr/>
          <p:nvPr/>
        </p:nvSpPr>
        <p:spPr>
          <a:xfrm rot="2171113">
            <a:off x="189538" y="1116430"/>
            <a:ext cx="891956" cy="66970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1A60744-3601-B749-ACE3-E13F6132814C}"/>
              </a:ext>
            </a:extLst>
          </p:cNvPr>
          <p:cNvSpPr/>
          <p:nvPr/>
        </p:nvSpPr>
        <p:spPr>
          <a:xfrm rot="2255435">
            <a:off x="1160810" y="1883599"/>
            <a:ext cx="1315356" cy="79434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2FD250F-2DC5-1945-AFF6-7C8ECCF67833}"/>
              </a:ext>
            </a:extLst>
          </p:cNvPr>
          <p:cNvSpPr/>
          <p:nvPr/>
        </p:nvSpPr>
        <p:spPr>
          <a:xfrm rot="1842463">
            <a:off x="2790161" y="2917236"/>
            <a:ext cx="1499233" cy="69621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ED79678-2A52-7946-B598-12C6EB4CA8C3}"/>
              </a:ext>
            </a:extLst>
          </p:cNvPr>
          <p:cNvSpPr/>
          <p:nvPr/>
        </p:nvSpPr>
        <p:spPr>
          <a:xfrm>
            <a:off x="1775005" y="305790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riangle 49">
            <a:extLst>
              <a:ext uri="{FF2B5EF4-FFF2-40B4-BE49-F238E27FC236}">
                <a16:creationId xmlns:a16="http://schemas.microsoft.com/office/drawing/2014/main" id="{F6FE1FAD-2D1C-CF49-BB2D-52CB617C9393}"/>
              </a:ext>
            </a:extLst>
          </p:cNvPr>
          <p:cNvSpPr/>
          <p:nvPr/>
        </p:nvSpPr>
        <p:spPr>
          <a:xfrm>
            <a:off x="1747011" y="631199"/>
            <a:ext cx="269193" cy="196553"/>
          </a:xfrm>
          <a:prstGeom prst="triangle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1C2C19E-934D-2D4B-A95F-2E84C3985333}"/>
              </a:ext>
            </a:extLst>
          </p:cNvPr>
          <p:cNvSpPr txBox="1"/>
          <p:nvPr/>
        </p:nvSpPr>
        <p:spPr>
          <a:xfrm>
            <a:off x="2047133" y="262772"/>
            <a:ext cx="2242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Population  (high-fidelity)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4F3A164-6423-D640-B7F8-CB73A7D6252B}"/>
              </a:ext>
            </a:extLst>
          </p:cNvPr>
          <p:cNvSpPr txBox="1"/>
          <p:nvPr/>
        </p:nvSpPr>
        <p:spPr>
          <a:xfrm>
            <a:off x="2058286" y="599058"/>
            <a:ext cx="2047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Candidates  (surrogate)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C9EF32F-5F84-2C46-B335-3F3B970052F3}"/>
              </a:ext>
            </a:extLst>
          </p:cNvPr>
          <p:cNvCxnSpPr>
            <a:cxnSpLocks/>
          </p:cNvCxnSpPr>
          <p:nvPr/>
        </p:nvCxnSpPr>
        <p:spPr>
          <a:xfrm flipV="1">
            <a:off x="723175" y="1632246"/>
            <a:ext cx="28851" cy="1550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FF7D8C4-7ADE-7B4E-8CD2-B7E26784B0E8}"/>
              </a:ext>
            </a:extLst>
          </p:cNvPr>
          <p:cNvCxnSpPr>
            <a:cxnSpLocks/>
          </p:cNvCxnSpPr>
          <p:nvPr/>
        </p:nvCxnSpPr>
        <p:spPr>
          <a:xfrm flipV="1">
            <a:off x="1558875" y="2510220"/>
            <a:ext cx="280988" cy="6483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21BBF1E-B52F-094D-8C0C-67BBE7926D6A}"/>
              </a:ext>
            </a:extLst>
          </p:cNvPr>
          <p:cNvCxnSpPr>
            <a:cxnSpLocks/>
          </p:cNvCxnSpPr>
          <p:nvPr/>
        </p:nvCxnSpPr>
        <p:spPr>
          <a:xfrm>
            <a:off x="1975461" y="3385400"/>
            <a:ext cx="14470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6352414-919E-4841-A077-E7FFFDF995AD}"/>
              </a:ext>
            </a:extLst>
          </p:cNvPr>
          <p:cNvSpPr txBox="1"/>
          <p:nvPr/>
        </p:nvSpPr>
        <p:spPr>
          <a:xfrm>
            <a:off x="270787" y="3239486"/>
            <a:ext cx="2561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Ranking Selection</a:t>
            </a:r>
          </a:p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(based on Crowding Distance)</a:t>
            </a:r>
          </a:p>
        </p:txBody>
      </p:sp>
    </p:spTree>
    <p:extLst>
      <p:ext uri="{BB962C8B-B14F-4D97-AF65-F5344CB8AC3E}">
        <p14:creationId xmlns:p14="http://schemas.microsoft.com/office/powerpoint/2010/main" val="1820480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73D19F1-C44B-8F41-B49B-864226DA5664}"/>
              </a:ext>
            </a:extLst>
          </p:cNvPr>
          <p:cNvCxnSpPr/>
          <p:nvPr/>
        </p:nvCxnSpPr>
        <p:spPr>
          <a:xfrm flipV="1">
            <a:off x="134405" y="170984"/>
            <a:ext cx="0" cy="3334871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9EE6443-A81B-0D48-91E1-8FCC2A0F2600}"/>
              </a:ext>
            </a:extLst>
          </p:cNvPr>
          <p:cNvCxnSpPr/>
          <p:nvPr/>
        </p:nvCxnSpPr>
        <p:spPr>
          <a:xfrm>
            <a:off x="134405" y="3505855"/>
            <a:ext cx="3832411" cy="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A7E8347-B23B-C44B-B630-844F2439F5AC}"/>
              </a:ext>
            </a:extLst>
          </p:cNvPr>
          <p:cNvCxnSpPr/>
          <p:nvPr/>
        </p:nvCxnSpPr>
        <p:spPr>
          <a:xfrm flipV="1">
            <a:off x="3963066" y="170984"/>
            <a:ext cx="0" cy="3334871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F031EE8-F8AD-174B-8496-028C8D1C975E}"/>
              </a:ext>
            </a:extLst>
          </p:cNvPr>
          <p:cNvCxnSpPr/>
          <p:nvPr/>
        </p:nvCxnSpPr>
        <p:spPr>
          <a:xfrm>
            <a:off x="130655" y="170984"/>
            <a:ext cx="3832411" cy="0"/>
          </a:xfrm>
          <a:prstGeom prst="straightConnector1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F6CBDD3-E8AC-444E-A582-50271BF6F151}"/>
                  </a:ext>
                </a:extLst>
              </p:cNvPr>
              <p:cNvSpPr txBox="1"/>
              <p:nvPr/>
            </p:nvSpPr>
            <p:spPr>
              <a:xfrm>
                <a:off x="1847190" y="3505855"/>
                <a:ext cx="2761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F6CBDD3-E8AC-444E-A582-50271BF6F1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7190" y="3505855"/>
                <a:ext cx="276101" cy="276999"/>
              </a:xfrm>
              <a:prstGeom prst="rect">
                <a:avLst/>
              </a:prstGeom>
              <a:blipFill>
                <a:blip r:embed="rId2"/>
                <a:stretch>
                  <a:fillRect l="-8696" r="-4348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60700D2-5559-CF4D-9A5A-D07E863FA54A}"/>
                  </a:ext>
                </a:extLst>
              </p:cNvPr>
              <p:cNvSpPr txBox="1"/>
              <p:nvPr/>
            </p:nvSpPr>
            <p:spPr>
              <a:xfrm>
                <a:off x="4033489" y="1588140"/>
                <a:ext cx="2814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B60700D2-5559-CF4D-9A5A-D07E863FA5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489" y="1588140"/>
                <a:ext cx="281423" cy="276999"/>
              </a:xfrm>
              <a:prstGeom prst="rect">
                <a:avLst/>
              </a:prstGeom>
              <a:blipFill>
                <a:blip r:embed="rId3"/>
                <a:stretch>
                  <a:fillRect l="-13043" r="-8696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Oval 58">
            <a:extLst>
              <a:ext uri="{FF2B5EF4-FFF2-40B4-BE49-F238E27FC236}">
                <a16:creationId xmlns:a16="http://schemas.microsoft.com/office/drawing/2014/main" id="{8487ADB8-F481-A041-8728-8E2FCB3D9581}"/>
              </a:ext>
            </a:extLst>
          </p:cNvPr>
          <p:cNvSpPr/>
          <p:nvPr/>
        </p:nvSpPr>
        <p:spPr>
          <a:xfrm>
            <a:off x="479846" y="351281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DE8D227-C5E6-AB41-A00B-63974BD8A6AF}"/>
              </a:ext>
            </a:extLst>
          </p:cNvPr>
          <p:cNvSpPr/>
          <p:nvPr/>
        </p:nvSpPr>
        <p:spPr>
          <a:xfrm>
            <a:off x="3410137" y="639493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6DDADAB-22CD-A445-9498-CE75AD03ADE8}"/>
              </a:ext>
            </a:extLst>
          </p:cNvPr>
          <p:cNvSpPr/>
          <p:nvPr/>
        </p:nvSpPr>
        <p:spPr>
          <a:xfrm>
            <a:off x="1041527" y="1332100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0E3E3F3-A7F2-124D-9DFD-0508C17E7D3E}"/>
              </a:ext>
            </a:extLst>
          </p:cNvPr>
          <p:cNvSpPr/>
          <p:nvPr/>
        </p:nvSpPr>
        <p:spPr>
          <a:xfrm>
            <a:off x="2568572" y="1674700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8BE73443-E6F1-C140-9688-A5A42D9F0769}"/>
              </a:ext>
            </a:extLst>
          </p:cNvPr>
          <p:cNvSpPr/>
          <p:nvPr/>
        </p:nvSpPr>
        <p:spPr>
          <a:xfrm>
            <a:off x="3508413" y="2049975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riangle 66">
            <a:extLst>
              <a:ext uri="{FF2B5EF4-FFF2-40B4-BE49-F238E27FC236}">
                <a16:creationId xmlns:a16="http://schemas.microsoft.com/office/drawing/2014/main" id="{F234529E-91DA-8C45-88A1-25D2ACE3C5F9}"/>
              </a:ext>
            </a:extLst>
          </p:cNvPr>
          <p:cNvSpPr/>
          <p:nvPr/>
        </p:nvSpPr>
        <p:spPr>
          <a:xfrm>
            <a:off x="960341" y="269217"/>
            <a:ext cx="269193" cy="196553"/>
          </a:xfrm>
          <a:prstGeom prst="triangle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riangle 67">
            <a:extLst>
              <a:ext uri="{FF2B5EF4-FFF2-40B4-BE49-F238E27FC236}">
                <a16:creationId xmlns:a16="http://schemas.microsoft.com/office/drawing/2014/main" id="{BB05FE95-1CEF-6C47-95E6-4FBE49E552E6}"/>
              </a:ext>
            </a:extLst>
          </p:cNvPr>
          <p:cNvSpPr/>
          <p:nvPr/>
        </p:nvSpPr>
        <p:spPr>
          <a:xfrm>
            <a:off x="777070" y="571147"/>
            <a:ext cx="269193" cy="19655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riangle 68">
            <a:extLst>
              <a:ext uri="{FF2B5EF4-FFF2-40B4-BE49-F238E27FC236}">
                <a16:creationId xmlns:a16="http://schemas.microsoft.com/office/drawing/2014/main" id="{A2C7586E-69E2-F448-A8BB-1190130D8EE2}"/>
              </a:ext>
            </a:extLst>
          </p:cNvPr>
          <p:cNvSpPr/>
          <p:nvPr/>
        </p:nvSpPr>
        <p:spPr>
          <a:xfrm>
            <a:off x="488961" y="824832"/>
            <a:ext cx="269193" cy="196553"/>
          </a:xfrm>
          <a:prstGeom prst="triangle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riangle 69">
            <a:extLst>
              <a:ext uri="{FF2B5EF4-FFF2-40B4-BE49-F238E27FC236}">
                <a16:creationId xmlns:a16="http://schemas.microsoft.com/office/drawing/2014/main" id="{EF79341D-52CA-9245-AFB9-7943C48999BA}"/>
              </a:ext>
            </a:extLst>
          </p:cNvPr>
          <p:cNvSpPr/>
          <p:nvPr/>
        </p:nvSpPr>
        <p:spPr>
          <a:xfrm>
            <a:off x="1388049" y="988333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riangle 70">
            <a:extLst>
              <a:ext uri="{FF2B5EF4-FFF2-40B4-BE49-F238E27FC236}">
                <a16:creationId xmlns:a16="http://schemas.microsoft.com/office/drawing/2014/main" id="{B7005698-6B09-C64B-BA7E-4F474B6896EA}"/>
              </a:ext>
            </a:extLst>
          </p:cNvPr>
          <p:cNvSpPr/>
          <p:nvPr/>
        </p:nvSpPr>
        <p:spPr>
          <a:xfrm>
            <a:off x="1713320" y="1224247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riangle 71">
            <a:extLst>
              <a:ext uri="{FF2B5EF4-FFF2-40B4-BE49-F238E27FC236}">
                <a16:creationId xmlns:a16="http://schemas.microsoft.com/office/drawing/2014/main" id="{EE93991A-E206-A348-86CC-18950AE43819}"/>
              </a:ext>
            </a:extLst>
          </p:cNvPr>
          <p:cNvSpPr/>
          <p:nvPr/>
        </p:nvSpPr>
        <p:spPr>
          <a:xfrm>
            <a:off x="1451003" y="1511657"/>
            <a:ext cx="269193" cy="19655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D85371EB-1168-364E-9A10-6B4F059CD83E}"/>
              </a:ext>
            </a:extLst>
          </p:cNvPr>
          <p:cNvSpPr/>
          <p:nvPr/>
        </p:nvSpPr>
        <p:spPr>
          <a:xfrm>
            <a:off x="1041527" y="1667098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riangle 73">
            <a:extLst>
              <a:ext uri="{FF2B5EF4-FFF2-40B4-BE49-F238E27FC236}">
                <a16:creationId xmlns:a16="http://schemas.microsoft.com/office/drawing/2014/main" id="{819CF2DD-F581-464A-9802-827BEE00C367}"/>
              </a:ext>
            </a:extLst>
          </p:cNvPr>
          <p:cNvSpPr/>
          <p:nvPr/>
        </p:nvSpPr>
        <p:spPr>
          <a:xfrm>
            <a:off x="3203247" y="2552282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riangle 74">
            <a:extLst>
              <a:ext uri="{FF2B5EF4-FFF2-40B4-BE49-F238E27FC236}">
                <a16:creationId xmlns:a16="http://schemas.microsoft.com/office/drawing/2014/main" id="{1766D4A5-1329-F041-B202-4CA66173A47C}"/>
              </a:ext>
            </a:extLst>
          </p:cNvPr>
          <p:cNvSpPr/>
          <p:nvPr/>
        </p:nvSpPr>
        <p:spPr>
          <a:xfrm>
            <a:off x="3431411" y="2884937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26956869-5AC9-F943-B9E5-12648C8A915C}"/>
              </a:ext>
            </a:extLst>
          </p:cNvPr>
          <p:cNvSpPr/>
          <p:nvPr/>
        </p:nvSpPr>
        <p:spPr>
          <a:xfrm>
            <a:off x="3570369" y="1674700"/>
            <a:ext cx="269193" cy="196553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riangle 76">
            <a:extLst>
              <a:ext uri="{FF2B5EF4-FFF2-40B4-BE49-F238E27FC236}">
                <a16:creationId xmlns:a16="http://schemas.microsoft.com/office/drawing/2014/main" id="{AB363BBC-7398-0448-BD62-03B724EEB22C}"/>
              </a:ext>
            </a:extLst>
          </p:cNvPr>
          <p:cNvSpPr/>
          <p:nvPr/>
        </p:nvSpPr>
        <p:spPr>
          <a:xfrm>
            <a:off x="3068469" y="2838635"/>
            <a:ext cx="269193" cy="196553"/>
          </a:xfrm>
          <a:prstGeom prst="triangl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gular Pentagon 1">
            <a:extLst>
              <a:ext uri="{FF2B5EF4-FFF2-40B4-BE49-F238E27FC236}">
                <a16:creationId xmlns:a16="http://schemas.microsoft.com/office/drawing/2014/main" id="{B618E30D-A14F-6943-AA93-A01413AD4FB4}"/>
              </a:ext>
            </a:extLst>
          </p:cNvPr>
          <p:cNvSpPr/>
          <p:nvPr/>
        </p:nvSpPr>
        <p:spPr>
          <a:xfrm>
            <a:off x="3678922" y="473485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gular Pentagon 78">
            <a:extLst>
              <a:ext uri="{FF2B5EF4-FFF2-40B4-BE49-F238E27FC236}">
                <a16:creationId xmlns:a16="http://schemas.microsoft.com/office/drawing/2014/main" id="{4F892E4F-0225-6E43-A415-C374B25DC723}"/>
              </a:ext>
            </a:extLst>
          </p:cNvPr>
          <p:cNvSpPr/>
          <p:nvPr/>
        </p:nvSpPr>
        <p:spPr>
          <a:xfrm>
            <a:off x="1816125" y="1511657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gular Pentagon 79">
            <a:extLst>
              <a:ext uri="{FF2B5EF4-FFF2-40B4-BE49-F238E27FC236}">
                <a16:creationId xmlns:a16="http://schemas.microsoft.com/office/drawing/2014/main" id="{78660866-7069-C74D-9F7B-479667AFCC86}"/>
              </a:ext>
            </a:extLst>
          </p:cNvPr>
          <p:cNvSpPr/>
          <p:nvPr/>
        </p:nvSpPr>
        <p:spPr>
          <a:xfrm>
            <a:off x="2641069" y="749050"/>
            <a:ext cx="196553" cy="196553"/>
          </a:xfrm>
          <a:prstGeom prst="pentagon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gular Pentagon 81">
            <a:extLst>
              <a:ext uri="{FF2B5EF4-FFF2-40B4-BE49-F238E27FC236}">
                <a16:creationId xmlns:a16="http://schemas.microsoft.com/office/drawing/2014/main" id="{B3E5F28F-CA60-9E44-AA65-CF72A190A193}"/>
              </a:ext>
            </a:extLst>
          </p:cNvPr>
          <p:cNvSpPr/>
          <p:nvPr/>
        </p:nvSpPr>
        <p:spPr>
          <a:xfrm>
            <a:off x="2892318" y="2611089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gular Pentagon 82">
            <a:extLst>
              <a:ext uri="{FF2B5EF4-FFF2-40B4-BE49-F238E27FC236}">
                <a16:creationId xmlns:a16="http://schemas.microsoft.com/office/drawing/2014/main" id="{54538641-CB3D-464E-85D7-5A5D258CE59F}"/>
              </a:ext>
            </a:extLst>
          </p:cNvPr>
          <p:cNvSpPr/>
          <p:nvPr/>
        </p:nvSpPr>
        <p:spPr>
          <a:xfrm>
            <a:off x="805789" y="1182969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gular Pentagon 83">
            <a:extLst>
              <a:ext uri="{FF2B5EF4-FFF2-40B4-BE49-F238E27FC236}">
                <a16:creationId xmlns:a16="http://schemas.microsoft.com/office/drawing/2014/main" id="{F4EB9182-2D4A-5844-869A-A58B75611D10}"/>
              </a:ext>
            </a:extLst>
          </p:cNvPr>
          <p:cNvSpPr/>
          <p:nvPr/>
        </p:nvSpPr>
        <p:spPr>
          <a:xfrm>
            <a:off x="1187747" y="881974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gular Pentagon 84">
            <a:extLst>
              <a:ext uri="{FF2B5EF4-FFF2-40B4-BE49-F238E27FC236}">
                <a16:creationId xmlns:a16="http://schemas.microsoft.com/office/drawing/2014/main" id="{36410B61-5600-E544-AF11-89172E5A2160}"/>
              </a:ext>
            </a:extLst>
          </p:cNvPr>
          <p:cNvSpPr/>
          <p:nvPr/>
        </p:nvSpPr>
        <p:spPr>
          <a:xfrm>
            <a:off x="368422" y="567654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gular Pentagon 85">
            <a:extLst>
              <a:ext uri="{FF2B5EF4-FFF2-40B4-BE49-F238E27FC236}">
                <a16:creationId xmlns:a16="http://schemas.microsoft.com/office/drawing/2014/main" id="{15DD1822-D578-024E-8DE4-1D3F2B896F48}"/>
              </a:ext>
            </a:extLst>
          </p:cNvPr>
          <p:cNvSpPr/>
          <p:nvPr/>
        </p:nvSpPr>
        <p:spPr>
          <a:xfrm>
            <a:off x="3388576" y="2300222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2DA72BF5-F5AA-7F43-A8B7-04906BAFADF7}"/>
              </a:ext>
            </a:extLst>
          </p:cNvPr>
          <p:cNvCxnSpPr>
            <a:cxnSpLocks/>
          </p:cNvCxnSpPr>
          <p:nvPr/>
        </p:nvCxnSpPr>
        <p:spPr>
          <a:xfrm flipH="1" flipV="1">
            <a:off x="1279763" y="374580"/>
            <a:ext cx="1285882" cy="406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55AF9AF7-A6F3-AA4E-8972-A50D77852B04}"/>
              </a:ext>
            </a:extLst>
          </p:cNvPr>
          <p:cNvCxnSpPr>
            <a:cxnSpLocks/>
          </p:cNvCxnSpPr>
          <p:nvPr/>
        </p:nvCxnSpPr>
        <p:spPr>
          <a:xfrm flipV="1">
            <a:off x="2890640" y="775854"/>
            <a:ext cx="489951" cy="71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0A84276C-E50F-7D4E-9D30-8B11F48FEB06}"/>
              </a:ext>
            </a:extLst>
          </p:cNvPr>
          <p:cNvCxnSpPr>
            <a:cxnSpLocks/>
          </p:cNvCxnSpPr>
          <p:nvPr/>
        </p:nvCxnSpPr>
        <p:spPr>
          <a:xfrm>
            <a:off x="2849970" y="1004700"/>
            <a:ext cx="756719" cy="707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3A2143B5-EFAC-9D40-BACF-750288DE7273}"/>
              </a:ext>
            </a:extLst>
          </p:cNvPr>
          <p:cNvCxnSpPr>
            <a:cxnSpLocks/>
          </p:cNvCxnSpPr>
          <p:nvPr/>
        </p:nvCxnSpPr>
        <p:spPr>
          <a:xfrm flipH="1">
            <a:off x="2009704" y="1014874"/>
            <a:ext cx="630293" cy="2643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BEB3E208-204D-4448-9E4B-C7B03998E06D}"/>
              </a:ext>
            </a:extLst>
          </p:cNvPr>
          <p:cNvCxnSpPr>
            <a:cxnSpLocks/>
          </p:cNvCxnSpPr>
          <p:nvPr/>
        </p:nvCxnSpPr>
        <p:spPr>
          <a:xfrm flipH="1">
            <a:off x="1680052" y="885259"/>
            <a:ext cx="888520" cy="181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BD45D6F3-3ECA-9B4B-8C41-DFD4E0794212}"/>
              </a:ext>
            </a:extLst>
          </p:cNvPr>
          <p:cNvSpPr txBox="1"/>
          <p:nvPr/>
        </p:nvSpPr>
        <p:spPr>
          <a:xfrm>
            <a:off x="2154615" y="197557"/>
            <a:ext cx="1252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Select</a:t>
            </a:r>
          </a:p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least crowded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CE5D6CA2-6547-904D-B423-DCC9CC471C83}"/>
              </a:ext>
            </a:extLst>
          </p:cNvPr>
          <p:cNvSpPr/>
          <p:nvPr/>
        </p:nvSpPr>
        <p:spPr>
          <a:xfrm>
            <a:off x="135548" y="2257493"/>
            <a:ext cx="2649639" cy="1248361"/>
          </a:xfrm>
          <a:prstGeom prst="rect">
            <a:avLst/>
          </a:prstGeom>
          <a:solidFill>
            <a:schemeClr val="bg1">
              <a:lumMod val="85000"/>
              <a:alpha val="33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1AC997C1-85F9-8444-B0A7-6BD2A264F883}"/>
              </a:ext>
            </a:extLst>
          </p:cNvPr>
          <p:cNvSpPr/>
          <p:nvPr/>
        </p:nvSpPr>
        <p:spPr>
          <a:xfrm>
            <a:off x="270146" y="2435099"/>
            <a:ext cx="196553" cy="1965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riangle 94">
            <a:extLst>
              <a:ext uri="{FF2B5EF4-FFF2-40B4-BE49-F238E27FC236}">
                <a16:creationId xmlns:a16="http://schemas.microsoft.com/office/drawing/2014/main" id="{6322FB8B-23E5-3A43-ABC4-A1C838633459}"/>
              </a:ext>
            </a:extLst>
          </p:cNvPr>
          <p:cNvSpPr/>
          <p:nvPr/>
        </p:nvSpPr>
        <p:spPr>
          <a:xfrm>
            <a:off x="242152" y="2760508"/>
            <a:ext cx="269193" cy="196553"/>
          </a:xfrm>
          <a:prstGeom prst="triangle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00F8DF4-12E6-6A49-9FD0-98AA03D0183E}"/>
              </a:ext>
            </a:extLst>
          </p:cNvPr>
          <p:cNvSpPr txBox="1"/>
          <p:nvPr/>
        </p:nvSpPr>
        <p:spPr>
          <a:xfrm>
            <a:off x="542274" y="2392081"/>
            <a:ext cx="2242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Population  (high-fidelity)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DF29670-AB29-3B47-973C-F363FA0C6B0E}"/>
              </a:ext>
            </a:extLst>
          </p:cNvPr>
          <p:cNvSpPr txBox="1"/>
          <p:nvPr/>
        </p:nvSpPr>
        <p:spPr>
          <a:xfrm>
            <a:off x="553427" y="2728367"/>
            <a:ext cx="2047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Candidates  (surrogate)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E3257C1A-F2F8-684E-8B35-60AF501DBFD0}"/>
              </a:ext>
            </a:extLst>
          </p:cNvPr>
          <p:cNvSpPr txBox="1"/>
          <p:nvPr/>
        </p:nvSpPr>
        <p:spPr>
          <a:xfrm>
            <a:off x="570518" y="3091284"/>
            <a:ext cx="7473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MU Serif Roman" panose="02000603000000000000" pitchFamily="2" charset="0"/>
                <a:ea typeface="CMU Serif Roman" panose="02000603000000000000" pitchFamily="2" charset="0"/>
                <a:cs typeface="CMU Serif Roman" panose="02000603000000000000" pitchFamily="2" charset="0"/>
              </a:rPr>
              <a:t>Mating</a:t>
            </a:r>
          </a:p>
        </p:txBody>
      </p:sp>
      <p:sp>
        <p:nvSpPr>
          <p:cNvPr id="99" name="Regular Pentagon 98">
            <a:extLst>
              <a:ext uri="{FF2B5EF4-FFF2-40B4-BE49-F238E27FC236}">
                <a16:creationId xmlns:a16="http://schemas.microsoft.com/office/drawing/2014/main" id="{7FD08E0C-FB32-904C-A895-6E4C58871DA6}"/>
              </a:ext>
            </a:extLst>
          </p:cNvPr>
          <p:cNvSpPr/>
          <p:nvPr/>
        </p:nvSpPr>
        <p:spPr>
          <a:xfrm>
            <a:off x="289214" y="3116921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7AD754A-5479-6A4B-AFF1-156949873CD9}"/>
              </a:ext>
            </a:extLst>
          </p:cNvPr>
          <p:cNvCxnSpPr>
            <a:cxnSpLocks/>
          </p:cNvCxnSpPr>
          <p:nvPr/>
        </p:nvCxnSpPr>
        <p:spPr>
          <a:xfrm flipH="1" flipV="1">
            <a:off x="1069979" y="698942"/>
            <a:ext cx="1498091" cy="134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7872005A-44A1-5C49-AD6B-FD9E07CF84EB}"/>
              </a:ext>
            </a:extLst>
          </p:cNvPr>
          <p:cNvCxnSpPr>
            <a:cxnSpLocks/>
          </p:cNvCxnSpPr>
          <p:nvPr/>
        </p:nvCxnSpPr>
        <p:spPr>
          <a:xfrm flipH="1">
            <a:off x="2692076" y="1058655"/>
            <a:ext cx="42392" cy="518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Regular Pentagon 102">
            <a:extLst>
              <a:ext uri="{FF2B5EF4-FFF2-40B4-BE49-F238E27FC236}">
                <a16:creationId xmlns:a16="http://schemas.microsoft.com/office/drawing/2014/main" id="{ADDA5575-B389-0F49-921B-247C15731E20}"/>
              </a:ext>
            </a:extLst>
          </p:cNvPr>
          <p:cNvSpPr/>
          <p:nvPr/>
        </p:nvSpPr>
        <p:spPr>
          <a:xfrm>
            <a:off x="3115468" y="966414"/>
            <a:ext cx="196553" cy="196553"/>
          </a:xfrm>
          <a:prstGeom prst="pentag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30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40</Words>
  <Application>Microsoft Macintosh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CMU Serif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Blank, Julian</dc:creator>
  <cp:lastModifiedBy>Blank, Julian</cp:lastModifiedBy>
  <cp:revision>11</cp:revision>
  <dcterms:created xsi:type="dcterms:W3CDTF">2020-09-25T18:37:36Z</dcterms:created>
  <dcterms:modified xsi:type="dcterms:W3CDTF">2020-10-02T21:38:28Z</dcterms:modified>
</cp:coreProperties>
</file>